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68" r:id="rId3"/>
    <p:sldId id="309" r:id="rId4"/>
    <p:sldId id="325" r:id="rId5"/>
    <p:sldId id="308" r:id="rId6"/>
    <p:sldId id="299" r:id="rId7"/>
    <p:sldId id="311" r:id="rId8"/>
    <p:sldId id="316" r:id="rId9"/>
    <p:sldId id="312" r:id="rId10"/>
    <p:sldId id="317" r:id="rId11"/>
    <p:sldId id="313" r:id="rId12"/>
    <p:sldId id="319" r:id="rId13"/>
    <p:sldId id="320" r:id="rId14"/>
    <p:sldId id="314" r:id="rId15"/>
    <p:sldId id="322" r:id="rId16"/>
    <p:sldId id="315" r:id="rId17"/>
    <p:sldId id="323" r:id="rId18"/>
    <p:sldId id="32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715000"/>
            <a:ext cx="8077200" cy="704295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EDUKATIVNA FUNKCIJA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23" y="152400"/>
            <a:ext cx="8213953" cy="48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" y="1905000"/>
            <a:ext cx="10424160" cy="43434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2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632013"/>
            <a:ext cx="6705600" cy="493752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9982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3178" y="1632751"/>
            <a:ext cx="7545644" cy="50292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4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600201"/>
            <a:ext cx="8197048" cy="4918229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600200"/>
            <a:ext cx="6553200" cy="5148943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3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526" y="1981200"/>
            <a:ext cx="11028948" cy="4191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02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5440" y="1600200"/>
            <a:ext cx="8961120" cy="504063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64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576053"/>
            <a:ext cx="8915400" cy="5001852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9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268" y="1676400"/>
            <a:ext cx="8805332" cy="4953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89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2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TV je jedno od najmoćnijih edukativnih sredstava</a:t>
            </a:r>
            <a:r>
              <a:rPr lang="vi-VN" sz="2400" dirty="0">
                <a:latin typeface="Corbel" pitchFamily="34" charset="0"/>
              </a:rPr>
              <a:t>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televizija ne pravi, i ne može da pravi razliku među gledaocima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direktna edukacija kroz obrazovni program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4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4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indirektna edukacija kroz ostali program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985838" lvl="1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985838" lvl="1" indent="-3556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poseduje potencijalnu masovnost i raznovrsnost tema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984314" lvl="2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dostupnost svim oblastima bez velikog napora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prezentovanje teme putem slike i zvuka uz prateće objašnjenje naratora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vi-VN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sagledavanja neke pojave ili procesa iz više uglova, koristeći usporeni snimak i superiornost teleobjektiva u odnosu na ljudsko oko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0360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kompjutersk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animacij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pomoću koje je moguće pretpostaviti ili rekonstruisati procese i pojave kojima ne može prisustvovati ni TV kamera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gledaoci kao subjekt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a ne </a:t>
            </a:r>
            <a:r>
              <a:rPr lang="vi-VN" dirty="0">
                <a:latin typeface="Corbel" pitchFamily="34" charset="0"/>
              </a:rPr>
              <a:t>kao objekt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obrazovanja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većina TV sadržaja ima elemente edukacije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6903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/>
              <a:t>školska TV mora biti u skladu sa nastavnim programom i morala bi ispuniti sledeće pretpostavke:</a:t>
            </a: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da se pri izboru materijala uzme u obzir prethodno iskustvo učenika</a:t>
            </a: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da se izlaganje naučne informacije sledi logično i postupno</a:t>
            </a: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da se obezbedi jasnoća, razgovetnost i pristupačnost sadržaja</a:t>
            </a: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da se u toku emisije ostvari povratna sprega</a:t>
            </a: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da se obezbedi estetski kvalitet i emocionalno bogatstvo emisije</a:t>
            </a:r>
            <a:endParaRPr lang="sr-Latn-RS" dirty="0">
              <a:latin typeface="Corbel" pitchFamily="34" charset="0"/>
            </a:endParaRPr>
          </a:p>
          <a:p>
            <a:pPr marL="984250" lvl="2" indent="-1762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pobuditi </a:t>
            </a:r>
            <a:r>
              <a:rPr lang="vi-VN" dirty="0">
                <a:latin typeface="Corbel" pitchFamily="34" charset="0"/>
              </a:rPr>
              <a:t>trajno interesovanje i aktivnost </a:t>
            </a:r>
            <a:r>
              <a:rPr lang="sr-Latn-RS" dirty="0">
                <a:latin typeface="Corbel" pitchFamily="34" charset="0"/>
              </a:rPr>
              <a:t>uz podsticaj</a:t>
            </a:r>
            <a:r>
              <a:rPr lang="vi-VN" dirty="0">
                <a:latin typeface="Corbel" pitchFamily="34" charset="0"/>
              </a:rPr>
              <a:t> na razmišljanje</a:t>
            </a:r>
            <a:endParaRPr lang="sr-Latn-RS" dirty="0">
              <a:latin typeface="Corbel" pitchFamily="34" charset="0"/>
            </a:endParaRPr>
          </a:p>
          <a:p>
            <a:pPr marL="808037" lvl="2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984250" lvl="2" indent="-176213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valitet emisije zavisi od problema koji pokreće, istraživačkog metoda kao i od razrađenosti strukture TV emisije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4183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353" y="1777259"/>
            <a:ext cx="3706962" cy="19785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273" y="1824580"/>
            <a:ext cx="5710727" cy="18839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4107403"/>
            <a:ext cx="3656868" cy="20569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220" y="4107403"/>
            <a:ext cx="3298630" cy="21990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563" y="1600200"/>
            <a:ext cx="6310874" cy="502629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3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000" y="1981200"/>
            <a:ext cx="11176000" cy="4191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63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322" y="1600200"/>
            <a:ext cx="7431357" cy="495300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Edukativna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1437</TotalTime>
  <Words>253</Words>
  <Application>Microsoft Office PowerPoint</Application>
  <PresentationFormat>Widescreen</PresentationFormat>
  <Paragraphs>85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  <vt:lpstr>Edukativna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342</cp:revision>
  <dcterms:created xsi:type="dcterms:W3CDTF">2006-08-16T00:00:00Z</dcterms:created>
  <dcterms:modified xsi:type="dcterms:W3CDTF">2025-08-05T13:05:17Z</dcterms:modified>
</cp:coreProperties>
</file>